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2" r:id="rId1"/>
    <p:sldMasterId id="2147483683" r:id="rId2"/>
    <p:sldMasterId id="2147483684" r:id="rId3"/>
    <p:sldMasterId id="2147483685" r:id="rId4"/>
  </p:sldMasterIdLst>
  <p:notesMasterIdLst>
    <p:notesMasterId r:id="rId3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</p:sldIdLst>
  <p:sldSz cx="9144000" cy="5143500" type="screen16x9"/>
  <p:notesSz cx="6858000" cy="9144000"/>
  <p:embeddedFontLst>
    <p:embeddedFont>
      <p:font typeface="Helvetica Neue" panose="020B0604020202020204" charset="0"/>
      <p:regular r:id="rId38"/>
      <p:bold r:id="rId39"/>
      <p:italic r:id="rId40"/>
      <p:boldItalic r:id="rId41"/>
    </p:embeddedFont>
    <p:embeddedFont>
      <p:font typeface="Roboto" panose="020B0604020202020204" charset="0"/>
      <p:regular r:id="rId42"/>
      <p:bold r:id="rId43"/>
      <p:italic r:id="rId44"/>
      <p:boldItalic r:id="rId45"/>
    </p:embeddedFont>
    <p:embeddedFont>
      <p:font typeface="Average" panose="020B0604020202020204" charset="0"/>
      <p:regular r:id="rId46"/>
    </p:embeddedFont>
    <p:embeddedFont>
      <p:font typeface="Oswald" panose="020B0604020202020204" charset="0"/>
      <p:regular r:id="rId47"/>
      <p:bold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57" d="100"/>
          <a:sy n="157" d="100"/>
        </p:scale>
        <p:origin x="-294" y="-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2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7.fntdata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4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3585171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3612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1452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6939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9334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Shape 2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82540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0474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6511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12173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45783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Shape 3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31326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Shape 3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4149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13927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Shape 3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5540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Shape 3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89059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Shape 3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40349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Shape 3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26714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Shape 3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35022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Shape 3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987747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Shape 3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4677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Shape 3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40389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Shape 3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62357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Shape 3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0937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42272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Shape 3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38643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70240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Shape 4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8393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1880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324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8082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Shape 2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3994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2586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1978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Shape 55"/>
          <p:cNvGrpSpPr/>
          <p:nvPr/>
        </p:nvGrpSpPr>
        <p:grpSpPr>
          <a:xfrm>
            <a:off x="4350278" y="2855377"/>
            <a:ext cx="443588" cy="105632"/>
            <a:chOff x="4137525" y="2915950"/>
            <a:chExt cx="869100" cy="207000"/>
          </a:xfrm>
        </p:grpSpPr>
        <p:sp>
          <p:nvSpPr>
            <p:cNvPr id="56" name="Shape 56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" name="Shape 57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8" name="Shape 58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59" name="Shape 59"/>
          <p:cNvSpPr txBox="1">
            <a:spLocks noGrp="1"/>
          </p:cNvSpPr>
          <p:nvPr>
            <p:ph type="ctrTitle"/>
          </p:nvPr>
        </p:nvSpPr>
        <p:spPr>
          <a:xfrm>
            <a:off x="671257" y="990800"/>
            <a:ext cx="7801500" cy="1730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4800"/>
            </a:lvl1pPr>
            <a:lvl2pPr lvl="1" algn="ctr" rtl="0">
              <a:spcBef>
                <a:spcPts val="0"/>
              </a:spcBef>
              <a:buSzPct val="100000"/>
              <a:defRPr sz="4800"/>
            </a:lvl2pPr>
            <a:lvl3pPr lvl="2" algn="ctr" rtl="0">
              <a:spcBef>
                <a:spcPts val="0"/>
              </a:spcBef>
              <a:buSzPct val="100000"/>
              <a:defRPr sz="4800"/>
            </a:lvl3pPr>
            <a:lvl4pPr lvl="3" algn="ctr" rtl="0">
              <a:spcBef>
                <a:spcPts val="0"/>
              </a:spcBef>
              <a:buSzPct val="100000"/>
              <a:defRPr sz="4800"/>
            </a:lvl4pPr>
            <a:lvl5pPr lvl="4" algn="ctr" rtl="0">
              <a:spcBef>
                <a:spcPts val="0"/>
              </a:spcBef>
              <a:buSzPct val="100000"/>
              <a:defRPr sz="4800"/>
            </a:lvl5pPr>
            <a:lvl6pPr lvl="5" algn="ctr" rtl="0">
              <a:spcBef>
                <a:spcPts val="0"/>
              </a:spcBef>
              <a:buSzPct val="100000"/>
              <a:defRPr sz="4800"/>
            </a:lvl6pPr>
            <a:lvl7pPr lvl="6" algn="ctr" rtl="0">
              <a:spcBef>
                <a:spcPts val="0"/>
              </a:spcBef>
              <a:buSzPct val="100000"/>
              <a:defRPr sz="4800"/>
            </a:lvl7pPr>
            <a:lvl8pPr lvl="7" algn="ctr" rtl="0">
              <a:spcBef>
                <a:spcPts val="0"/>
              </a:spcBef>
              <a:buSzPct val="100000"/>
              <a:defRPr sz="4800"/>
            </a:lvl8pPr>
            <a:lvl9pPr lvl="8" algn="ctr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671250" y="3174875"/>
            <a:ext cx="78015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SzPct val="100000"/>
              <a:defRPr sz="3600"/>
            </a:lvl1pPr>
            <a:lvl2pPr lvl="1" algn="ctr" rtl="0">
              <a:spcBef>
                <a:spcPts val="0"/>
              </a:spcBef>
              <a:buSzPct val="100000"/>
              <a:defRPr sz="3600"/>
            </a:lvl2pPr>
            <a:lvl3pPr lvl="2" algn="ctr" rtl="0">
              <a:spcBef>
                <a:spcPts val="0"/>
              </a:spcBef>
              <a:buSzPct val="100000"/>
              <a:defRPr sz="3600"/>
            </a:lvl3pPr>
            <a:lvl4pPr lvl="3" algn="ctr" rtl="0">
              <a:spcBef>
                <a:spcPts val="0"/>
              </a:spcBef>
              <a:buSzPct val="100000"/>
              <a:defRPr sz="3600"/>
            </a:lvl4pPr>
            <a:lvl5pPr lvl="4" algn="ctr" rtl="0">
              <a:spcBef>
                <a:spcPts val="0"/>
              </a:spcBef>
              <a:buSzPct val="100000"/>
              <a:defRPr sz="3600"/>
            </a:lvl5pPr>
            <a:lvl6pPr lvl="5" algn="ctr" rtl="0">
              <a:spcBef>
                <a:spcPts val="0"/>
              </a:spcBef>
              <a:buSzPct val="100000"/>
              <a:defRPr sz="3600"/>
            </a:lvl6pPr>
            <a:lvl7pPr lvl="6" algn="ctr" rtl="0">
              <a:spcBef>
                <a:spcPts val="0"/>
              </a:spcBef>
              <a:buSzPct val="100000"/>
              <a:defRPr sz="3600"/>
            </a:lvl7pPr>
            <a:lvl8pPr lvl="7" algn="ctr" rtl="0">
              <a:spcBef>
                <a:spcPts val="0"/>
              </a:spcBef>
              <a:buSzPct val="100000"/>
              <a:defRPr sz="3600"/>
            </a:lvl8pPr>
            <a:lvl9pPr lvl="8" algn="ctr" rtl="0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SzPct val="100000"/>
              <a:defRPr sz="2400"/>
            </a:lvl1pPr>
            <a:lvl2pPr lvl="1" rtl="0">
              <a:spcBef>
                <a:spcPts val="0"/>
              </a:spcBef>
              <a:buSzPct val="100000"/>
              <a:defRPr sz="2400"/>
            </a:lvl2pPr>
            <a:lvl3pPr lvl="2" rtl="0">
              <a:spcBef>
                <a:spcPts val="0"/>
              </a:spcBef>
              <a:buSzPct val="100000"/>
              <a:defRPr sz="2400"/>
            </a:lvl3pPr>
            <a:lvl4pPr lvl="3" rtl="0">
              <a:spcBef>
                <a:spcPts val="0"/>
              </a:spcBef>
              <a:buSzPct val="100000"/>
              <a:defRPr sz="2400"/>
            </a:lvl4pPr>
            <a:lvl5pPr lvl="4" rtl="0">
              <a:spcBef>
                <a:spcPts val="0"/>
              </a:spcBef>
              <a:buSzPct val="100000"/>
              <a:defRPr sz="2400"/>
            </a:lvl5pPr>
            <a:lvl6pPr lvl="5" rtl="0">
              <a:spcBef>
                <a:spcPts val="0"/>
              </a:spcBef>
              <a:buSzPct val="100000"/>
              <a:defRPr sz="2400"/>
            </a:lvl6pPr>
            <a:lvl7pPr lvl="6" rtl="0">
              <a:spcBef>
                <a:spcPts val="0"/>
              </a:spcBef>
              <a:buSzPct val="100000"/>
              <a:defRPr sz="2400"/>
            </a:lvl7pPr>
            <a:lvl8pPr lvl="7" rtl="0">
              <a:spcBef>
                <a:spcPts val="0"/>
              </a:spcBef>
              <a:buSzPct val="100000"/>
              <a:defRPr sz="2400"/>
            </a:lvl8pPr>
            <a:lvl9pPr lvl="8" rtl="0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lt2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86" name="Shape 86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4200"/>
            </a:lvl1pPr>
            <a:lvl2pPr lvl="1" algn="ctr" rtl="0">
              <a:spcBef>
                <a:spcPts val="0"/>
              </a:spcBef>
              <a:buSzPct val="100000"/>
              <a:defRPr sz="4200"/>
            </a:lvl2pPr>
            <a:lvl3pPr lvl="2" algn="ctr" rtl="0">
              <a:spcBef>
                <a:spcPts val="0"/>
              </a:spcBef>
              <a:buSzPct val="100000"/>
              <a:defRPr sz="4200"/>
            </a:lvl3pPr>
            <a:lvl4pPr lvl="3" algn="ctr" rtl="0">
              <a:spcBef>
                <a:spcPts val="0"/>
              </a:spcBef>
              <a:buSzPct val="100000"/>
              <a:defRPr sz="4200"/>
            </a:lvl4pPr>
            <a:lvl5pPr lvl="4" algn="ctr" rtl="0">
              <a:spcBef>
                <a:spcPts val="0"/>
              </a:spcBef>
              <a:buSzPct val="100000"/>
              <a:defRPr sz="4200"/>
            </a:lvl5pPr>
            <a:lvl6pPr lvl="5" algn="ctr" rtl="0">
              <a:spcBef>
                <a:spcPts val="0"/>
              </a:spcBef>
              <a:buSzPct val="100000"/>
              <a:defRPr sz="4200"/>
            </a:lvl6pPr>
            <a:lvl7pPr lvl="6" algn="ctr" rtl="0">
              <a:spcBef>
                <a:spcPts val="0"/>
              </a:spcBef>
              <a:buSzPct val="100000"/>
              <a:defRPr sz="4200"/>
            </a:lvl7pPr>
            <a:lvl8pPr lvl="7" algn="ctr" rtl="0">
              <a:spcBef>
                <a:spcPts val="0"/>
              </a:spcBef>
              <a:buSzPct val="100000"/>
              <a:defRPr sz="4200"/>
            </a:lvl8pPr>
            <a:lvl9pPr lvl="8" algn="ctr" rtl="0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ubTitle" idx="1"/>
          </p:nvPr>
        </p:nvSpPr>
        <p:spPr>
          <a:xfrm>
            <a:off x="265500" y="2845200"/>
            <a:ext cx="4045200" cy="1345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12000"/>
            </a:lvl1pPr>
            <a:lvl2pPr lvl="1" algn="ctr" rtl="0">
              <a:spcBef>
                <a:spcPts val="0"/>
              </a:spcBef>
              <a:buSzPct val="100000"/>
              <a:defRPr sz="12000"/>
            </a:lvl2pPr>
            <a:lvl3pPr lvl="2" algn="ctr" rtl="0">
              <a:spcBef>
                <a:spcPts val="0"/>
              </a:spcBef>
              <a:buSzPct val="100000"/>
              <a:defRPr sz="12000"/>
            </a:lvl3pPr>
            <a:lvl4pPr lvl="3" algn="ctr" rtl="0">
              <a:spcBef>
                <a:spcPts val="0"/>
              </a:spcBef>
              <a:buSzPct val="100000"/>
              <a:defRPr sz="12000"/>
            </a:lvl4pPr>
            <a:lvl5pPr lvl="4" algn="ctr" rtl="0">
              <a:spcBef>
                <a:spcPts val="0"/>
              </a:spcBef>
              <a:buSzPct val="100000"/>
              <a:defRPr sz="12000"/>
            </a:lvl5pPr>
            <a:lvl6pPr lvl="5" algn="ctr" rtl="0">
              <a:spcBef>
                <a:spcPts val="0"/>
              </a:spcBef>
              <a:buSzPct val="100000"/>
              <a:defRPr sz="12000"/>
            </a:lvl6pPr>
            <a:lvl7pPr lvl="6" algn="ctr" rtl="0">
              <a:spcBef>
                <a:spcPts val="0"/>
              </a:spcBef>
              <a:buSzPct val="100000"/>
              <a:defRPr sz="12000"/>
            </a:lvl7pPr>
            <a:lvl8pPr lvl="7" algn="ctr" rtl="0">
              <a:spcBef>
                <a:spcPts val="0"/>
              </a:spcBef>
              <a:buSzPct val="100000"/>
              <a:defRPr sz="12000"/>
            </a:lvl8pPr>
            <a:lvl9pPr lvl="8" algn="ctr" rtl="0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defRPr/>
            </a:lvl1pPr>
            <a:lvl2pPr lvl="1" algn="ctr" rtl="0">
              <a:spcBef>
                <a:spcPts val="0"/>
              </a:spcBef>
              <a:defRPr/>
            </a:lvl2pPr>
            <a:lvl3pPr lvl="2" algn="ctr" rtl="0">
              <a:spcBef>
                <a:spcPts val="0"/>
              </a:spcBef>
              <a:defRPr/>
            </a:lvl3pPr>
            <a:lvl4pPr lvl="3" algn="ctr" rtl="0">
              <a:spcBef>
                <a:spcPts val="0"/>
              </a:spcBef>
              <a:defRPr/>
            </a:lvl4pPr>
            <a:lvl5pPr lvl="4" algn="ctr" rtl="0">
              <a:spcBef>
                <a:spcPts val="0"/>
              </a:spcBef>
              <a:defRPr/>
            </a:lvl5pPr>
            <a:lvl6pPr lvl="5" algn="ctr" rtl="0">
              <a:spcBef>
                <a:spcPts val="0"/>
              </a:spcBef>
              <a:defRPr/>
            </a:lvl6pPr>
            <a:lvl7pPr lvl="6" algn="ctr" rtl="0">
              <a:spcBef>
                <a:spcPts val="0"/>
              </a:spcBef>
              <a:defRPr/>
            </a:lvl7pPr>
            <a:lvl8pPr lvl="7" algn="ctr" rtl="0">
              <a:spcBef>
                <a:spcPts val="0"/>
              </a:spcBef>
              <a:defRPr/>
            </a:lvl8pPr>
            <a:lvl9pPr lvl="8" algn="ctr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SzPct val="100000"/>
              <a:defRPr sz="4800"/>
            </a:lvl1pPr>
            <a:lvl2pPr lvl="1" rtl="0">
              <a:spcBef>
                <a:spcPts val="0"/>
              </a:spcBef>
              <a:buSzPct val="100000"/>
              <a:defRPr sz="4800"/>
            </a:lvl2pPr>
            <a:lvl3pPr lvl="2" rtl="0">
              <a:spcBef>
                <a:spcPts val="0"/>
              </a:spcBef>
              <a:buSzPct val="100000"/>
              <a:defRPr sz="4800"/>
            </a:lvl3pPr>
            <a:lvl4pPr lvl="3" rtl="0">
              <a:spcBef>
                <a:spcPts val="0"/>
              </a:spcBef>
              <a:buSzPct val="100000"/>
              <a:defRPr sz="4800"/>
            </a:lvl4pPr>
            <a:lvl5pPr lvl="4" rtl="0">
              <a:spcBef>
                <a:spcPts val="0"/>
              </a:spcBef>
              <a:buSzPct val="100000"/>
              <a:defRPr sz="4800"/>
            </a:lvl5pPr>
            <a:lvl6pPr lvl="5" rtl="0">
              <a:spcBef>
                <a:spcPts val="0"/>
              </a:spcBef>
              <a:buSzPct val="100000"/>
              <a:defRPr sz="4800"/>
            </a:lvl6pPr>
            <a:lvl7pPr lvl="6" rtl="0">
              <a:spcBef>
                <a:spcPts val="0"/>
              </a:spcBef>
              <a:buSzPct val="100000"/>
              <a:defRPr sz="4800"/>
            </a:lvl7pPr>
            <a:lvl8pPr lvl="7" rtl="0">
              <a:spcBef>
                <a:spcPts val="0"/>
              </a:spcBef>
              <a:buSzPct val="100000"/>
              <a:defRPr sz="4800"/>
            </a:lvl8pPr>
            <a:lvl9pPr lvl="8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SzPct val="100000"/>
              <a:defRPr sz="4200"/>
            </a:lvl1pPr>
            <a:lvl2pPr lvl="1" rtl="0">
              <a:spcBef>
                <a:spcPts val="0"/>
              </a:spcBef>
              <a:buSzPct val="100000"/>
              <a:defRPr sz="4200"/>
            </a:lvl2pPr>
            <a:lvl3pPr lvl="2" rtl="0">
              <a:spcBef>
                <a:spcPts val="0"/>
              </a:spcBef>
              <a:buSzPct val="100000"/>
              <a:defRPr sz="4200"/>
            </a:lvl3pPr>
            <a:lvl4pPr lvl="3" rtl="0">
              <a:spcBef>
                <a:spcPts val="0"/>
              </a:spcBef>
              <a:buSzPct val="100000"/>
              <a:defRPr sz="4200"/>
            </a:lvl4pPr>
            <a:lvl5pPr lvl="4" rtl="0">
              <a:spcBef>
                <a:spcPts val="0"/>
              </a:spcBef>
              <a:buSzPct val="100000"/>
              <a:defRPr sz="4200"/>
            </a:lvl5pPr>
            <a:lvl6pPr lvl="5" rtl="0">
              <a:spcBef>
                <a:spcPts val="0"/>
              </a:spcBef>
              <a:buSzPct val="100000"/>
              <a:defRPr sz="4200"/>
            </a:lvl6pPr>
            <a:lvl7pPr lvl="6" rtl="0">
              <a:spcBef>
                <a:spcPts val="0"/>
              </a:spcBef>
              <a:buSzPct val="100000"/>
              <a:defRPr sz="4200"/>
            </a:lvl7pPr>
            <a:lvl8pPr lvl="7" rtl="0">
              <a:spcBef>
                <a:spcPts val="0"/>
              </a:spcBef>
              <a:buSzPct val="100000"/>
              <a:defRPr sz="4200"/>
            </a:lvl8pPr>
            <a:lvl9pPr lvl="8" rtl="0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5" name="Shape 11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1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1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125" name="Shape 12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SzPct val="100000"/>
              <a:defRPr sz="1800"/>
            </a:lvl1pPr>
            <a:lvl2pPr lvl="1" rtl="0">
              <a:spcBef>
                <a:spcPts val="0"/>
              </a:spcBef>
              <a:buSzPct val="100000"/>
              <a:defRPr sz="1800"/>
            </a:lvl2pPr>
            <a:lvl3pPr lvl="2" rtl="0">
              <a:spcBef>
                <a:spcPts val="0"/>
              </a:spcBef>
              <a:buSzPct val="100000"/>
              <a:defRPr sz="1800"/>
            </a:lvl3pPr>
            <a:lvl4pPr lvl="3" rtl="0">
              <a:spcBef>
                <a:spcPts val="0"/>
              </a:spcBef>
              <a:buSzPct val="100000"/>
              <a:defRPr sz="1800"/>
            </a:lvl4pPr>
            <a:lvl5pPr lvl="4" rtl="0">
              <a:spcBef>
                <a:spcPts val="0"/>
              </a:spcBef>
              <a:buSzPct val="100000"/>
              <a:defRPr sz="1800"/>
            </a:lvl5pPr>
            <a:lvl6pPr lvl="5" rtl="0">
              <a:spcBef>
                <a:spcPts val="0"/>
              </a:spcBef>
              <a:buSzPct val="100000"/>
              <a:defRPr sz="1800"/>
            </a:lvl6pPr>
            <a:lvl7pPr lvl="6" rtl="0">
              <a:spcBef>
                <a:spcPts val="0"/>
              </a:spcBef>
              <a:buSzPct val="100000"/>
              <a:defRPr sz="1800"/>
            </a:lvl7pPr>
            <a:lvl8pPr lvl="7" rtl="0">
              <a:spcBef>
                <a:spcPts val="0"/>
              </a:spcBef>
              <a:buSzPct val="100000"/>
              <a:defRPr sz="1800"/>
            </a:lvl8pPr>
            <a:lvl9pPr lvl="8" rtl="0">
              <a:spcBef>
                <a:spcPts val="0"/>
              </a:spcBef>
              <a:buSzPct val="100000"/>
              <a:defRPr sz="1800"/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3" name="Shape 133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226077" y="357800"/>
            <a:ext cx="2808000" cy="953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SzPct val="100000"/>
              <a:defRPr sz="2400"/>
            </a:lvl1pPr>
            <a:lvl2pPr lvl="1" rtl="0">
              <a:spcBef>
                <a:spcPts val="0"/>
              </a:spcBef>
              <a:buSzPct val="100000"/>
              <a:defRPr sz="2400"/>
            </a:lvl2pPr>
            <a:lvl3pPr lvl="2" rtl="0">
              <a:spcBef>
                <a:spcPts val="0"/>
              </a:spcBef>
              <a:buSzPct val="100000"/>
              <a:defRPr sz="2400"/>
            </a:lvl3pPr>
            <a:lvl4pPr lvl="3" rtl="0">
              <a:spcBef>
                <a:spcPts val="0"/>
              </a:spcBef>
              <a:buSzPct val="100000"/>
              <a:defRPr sz="2400"/>
            </a:lvl4pPr>
            <a:lvl5pPr lvl="4" rtl="0">
              <a:spcBef>
                <a:spcPts val="0"/>
              </a:spcBef>
              <a:buSzPct val="100000"/>
              <a:defRPr sz="2400"/>
            </a:lvl5pPr>
            <a:lvl6pPr lvl="5" rtl="0">
              <a:spcBef>
                <a:spcPts val="0"/>
              </a:spcBef>
              <a:buSzPct val="100000"/>
              <a:defRPr sz="2400"/>
            </a:lvl6pPr>
            <a:lvl7pPr lvl="6" rtl="0">
              <a:spcBef>
                <a:spcPts val="0"/>
              </a:spcBef>
              <a:buSzPct val="100000"/>
              <a:defRPr sz="2400"/>
            </a:lvl7pPr>
            <a:lvl8pPr lvl="7" rtl="0">
              <a:spcBef>
                <a:spcPts val="0"/>
              </a:spcBef>
              <a:buSzPct val="100000"/>
              <a:defRPr sz="2400"/>
            </a:lvl8pPr>
            <a:lvl9pPr lvl="8" rtl="0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SzPct val="100000"/>
              <a:defRPr sz="6000"/>
            </a:lvl1pPr>
            <a:lvl2pPr lvl="1" rtl="0">
              <a:spcBef>
                <a:spcPts val="0"/>
              </a:spcBef>
              <a:buSzPct val="100000"/>
              <a:defRPr sz="6000"/>
            </a:lvl2pPr>
            <a:lvl3pPr lvl="2" rtl="0">
              <a:spcBef>
                <a:spcPts val="0"/>
              </a:spcBef>
              <a:buSzPct val="100000"/>
              <a:defRPr sz="6000"/>
            </a:lvl3pPr>
            <a:lvl4pPr lvl="3" rtl="0">
              <a:spcBef>
                <a:spcPts val="0"/>
              </a:spcBef>
              <a:buSzPct val="100000"/>
              <a:defRPr sz="6000"/>
            </a:lvl4pPr>
            <a:lvl5pPr lvl="4" rtl="0">
              <a:spcBef>
                <a:spcPts val="0"/>
              </a:spcBef>
              <a:buSzPct val="100000"/>
              <a:defRPr sz="6000"/>
            </a:lvl5pPr>
            <a:lvl6pPr lvl="5" rtl="0">
              <a:spcBef>
                <a:spcPts val="0"/>
              </a:spcBef>
              <a:buSzPct val="100000"/>
              <a:defRPr sz="6000"/>
            </a:lvl6pPr>
            <a:lvl7pPr lvl="6" rtl="0">
              <a:spcBef>
                <a:spcPts val="0"/>
              </a:spcBef>
              <a:buSzPct val="100000"/>
              <a:defRPr sz="6000"/>
            </a:lvl7pPr>
            <a:lvl8pPr lvl="7" rtl="0">
              <a:spcBef>
                <a:spcPts val="0"/>
              </a:spcBef>
              <a:buSzPct val="100000"/>
              <a:defRPr sz="6000"/>
            </a:lvl8pPr>
            <a:lvl9pPr lvl="8" rtl="0">
              <a:spcBef>
                <a:spcPts val="0"/>
              </a:spcBef>
              <a:buSzPct val="100000"/>
              <a:defRPr sz="6000"/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2" name="Shape 142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ubTitle" idx="1"/>
          </p:nvPr>
        </p:nvSpPr>
        <p:spPr>
          <a:xfrm>
            <a:off x="265500" y="2779466"/>
            <a:ext cx="4045200" cy="12350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9" name="Shape 149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defRPr/>
            </a:lvl1pPr>
            <a:lvl2pPr lvl="1" algn="ctr" rtl="0">
              <a:spcBef>
                <a:spcPts val="0"/>
              </a:spcBef>
              <a:defRPr/>
            </a:lvl2pPr>
            <a:lvl3pPr lvl="2" algn="ctr" rtl="0">
              <a:spcBef>
                <a:spcPts val="0"/>
              </a:spcBef>
              <a:defRPr/>
            </a:lvl3pPr>
            <a:lvl4pPr lvl="3" algn="ctr" rtl="0">
              <a:spcBef>
                <a:spcPts val="0"/>
              </a:spcBef>
              <a:defRPr/>
            </a:lvl4pPr>
            <a:lvl5pPr lvl="4" algn="ctr" rtl="0">
              <a:spcBef>
                <a:spcPts val="0"/>
              </a:spcBef>
              <a:defRPr/>
            </a:lvl5pPr>
            <a:lvl6pPr lvl="5" algn="ctr" rtl="0">
              <a:spcBef>
                <a:spcPts val="0"/>
              </a:spcBef>
              <a:defRPr/>
            </a:lvl6pPr>
            <a:lvl7pPr lvl="6" algn="ctr" rtl="0">
              <a:spcBef>
                <a:spcPts val="0"/>
              </a:spcBef>
              <a:defRPr/>
            </a:lvl7pPr>
            <a:lvl8pPr lvl="7" algn="ctr" rtl="0">
              <a:spcBef>
                <a:spcPts val="0"/>
              </a:spcBef>
              <a:defRPr/>
            </a:lvl8pPr>
            <a:lvl9pPr lvl="8" algn="ctr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rt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rt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rt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rt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rt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rt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rt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rt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Average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‹#›</a:t>
            </a:fld>
            <a:endParaRPr lang="en" sz="1000">
              <a:solidFill>
                <a:schemeClr val="accent3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ct val="100000"/>
              <a:buFont typeface="Roboto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lang="en" sz="1000">
              <a:solidFill>
                <a:schemeClr val="lt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etvz3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4" Type="http://schemas.openxmlformats.org/officeDocument/2006/relationships/hyperlink" Target="http://www.open.edu/openlearn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hyperlink" Target="www.allaboardhe.or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4" Type="http://schemas.openxmlformats.org/officeDocument/2006/relationships/hyperlink" Target="http://beuthbadges.wordpress.com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hyperlink" Target="https://www.openbadgeacademy.com/badge/849" TargetMode="External"/><Relationship Id="rId18" Type="http://schemas.openxmlformats.org/officeDocument/2006/relationships/image" Target="../media/image26.png"/><Relationship Id="rId26" Type="http://schemas.openxmlformats.org/officeDocument/2006/relationships/image" Target="../media/image30.png"/><Relationship Id="rId39" Type="http://schemas.openxmlformats.org/officeDocument/2006/relationships/image" Target="../media/image37.png"/><Relationship Id="rId3" Type="http://schemas.openxmlformats.org/officeDocument/2006/relationships/hyperlink" Target="https://www.openbadgeacademy.com/badge/815" TargetMode="External"/><Relationship Id="rId21" Type="http://schemas.openxmlformats.org/officeDocument/2006/relationships/hyperlink" Target="https://www.openbadgeacademy.com/badge/855" TargetMode="External"/><Relationship Id="rId34" Type="http://schemas.openxmlformats.org/officeDocument/2006/relationships/hyperlink" Target="https://www.openbadgeacademy.com/badge/848" TargetMode="External"/><Relationship Id="rId42" Type="http://schemas.openxmlformats.org/officeDocument/2006/relationships/image" Target="../media/image39.png"/><Relationship Id="rId7" Type="http://schemas.openxmlformats.org/officeDocument/2006/relationships/hyperlink" Target="https://www.openbadgeacademy.com/badge/821" TargetMode="External"/><Relationship Id="rId12" Type="http://schemas.openxmlformats.org/officeDocument/2006/relationships/image" Target="../media/image23.png"/><Relationship Id="rId17" Type="http://schemas.openxmlformats.org/officeDocument/2006/relationships/hyperlink" Target="https://www.openbadgeacademy.com/badge/858" TargetMode="External"/><Relationship Id="rId25" Type="http://schemas.openxmlformats.org/officeDocument/2006/relationships/hyperlink" Target="https://www.openbadgeacademy.com/badge/846" TargetMode="External"/><Relationship Id="rId33" Type="http://schemas.openxmlformats.org/officeDocument/2006/relationships/image" Target="../media/image34.png"/><Relationship Id="rId38" Type="http://schemas.openxmlformats.org/officeDocument/2006/relationships/hyperlink" Target="https://www.openbadgeacademy.com/badge/814" TargetMode="External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25.png"/><Relationship Id="rId20" Type="http://schemas.openxmlformats.org/officeDocument/2006/relationships/image" Target="../media/image27.png"/><Relationship Id="rId29" Type="http://schemas.openxmlformats.org/officeDocument/2006/relationships/hyperlink" Target="https://www.openbadgeacademy.com/badge/852" TargetMode="External"/><Relationship Id="rId41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hyperlink" Target="https://www.openbadgeacademy.com/badge/823" TargetMode="External"/><Relationship Id="rId24" Type="http://schemas.openxmlformats.org/officeDocument/2006/relationships/image" Target="../media/image29.png"/><Relationship Id="rId32" Type="http://schemas.openxmlformats.org/officeDocument/2006/relationships/image" Target="../media/image33.png"/><Relationship Id="rId37" Type="http://schemas.openxmlformats.org/officeDocument/2006/relationships/image" Target="../media/image36.png"/><Relationship Id="rId40" Type="http://schemas.openxmlformats.org/officeDocument/2006/relationships/hyperlink" Target="https://www.openbadgeacademy.com/badge/811" TargetMode="External"/><Relationship Id="rId5" Type="http://schemas.openxmlformats.org/officeDocument/2006/relationships/hyperlink" Target="https://www.openbadgeacademy.com/badge/816" TargetMode="External"/><Relationship Id="rId15" Type="http://schemas.openxmlformats.org/officeDocument/2006/relationships/hyperlink" Target="https://www.openbadgeacademy.com/badge/851" TargetMode="External"/><Relationship Id="rId23" Type="http://schemas.openxmlformats.org/officeDocument/2006/relationships/hyperlink" Target="https://www.openbadgeacademy.com/badge/854" TargetMode="External"/><Relationship Id="rId28" Type="http://schemas.openxmlformats.org/officeDocument/2006/relationships/image" Target="../media/image31.png"/><Relationship Id="rId36" Type="http://schemas.openxmlformats.org/officeDocument/2006/relationships/hyperlink" Target="https://www.openbadgeacademy.com/badge/820" TargetMode="External"/><Relationship Id="rId10" Type="http://schemas.openxmlformats.org/officeDocument/2006/relationships/image" Target="../media/image22.png"/><Relationship Id="rId19" Type="http://schemas.openxmlformats.org/officeDocument/2006/relationships/hyperlink" Target="https://www.openbadgeacademy.com/badge/857" TargetMode="External"/><Relationship Id="rId31" Type="http://schemas.openxmlformats.org/officeDocument/2006/relationships/hyperlink" Target="https://www.openbadgeacademy.com/badge/818" TargetMode="External"/><Relationship Id="rId44" Type="http://schemas.openxmlformats.org/officeDocument/2006/relationships/image" Target="../media/image40.png"/><Relationship Id="rId4" Type="http://schemas.openxmlformats.org/officeDocument/2006/relationships/image" Target="../media/image19.png"/><Relationship Id="rId9" Type="http://schemas.openxmlformats.org/officeDocument/2006/relationships/hyperlink" Target="https://www.openbadgeacademy.com/badge/822" TargetMode="External"/><Relationship Id="rId14" Type="http://schemas.openxmlformats.org/officeDocument/2006/relationships/image" Target="../media/image24.png"/><Relationship Id="rId22" Type="http://schemas.openxmlformats.org/officeDocument/2006/relationships/image" Target="../media/image28.png"/><Relationship Id="rId27" Type="http://schemas.openxmlformats.org/officeDocument/2006/relationships/hyperlink" Target="https://www.openbadgeacademy.com/badge/850" TargetMode="External"/><Relationship Id="rId30" Type="http://schemas.openxmlformats.org/officeDocument/2006/relationships/image" Target="../media/image32.png"/><Relationship Id="rId35" Type="http://schemas.openxmlformats.org/officeDocument/2006/relationships/image" Target="../media/image35.png"/><Relationship Id="rId43" Type="http://schemas.openxmlformats.org/officeDocument/2006/relationships/hyperlink" Target="https://www.openbadgeacademy.com/badge/856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4.xml"/><Relationship Id="rId4" Type="http://schemas.openxmlformats.org/officeDocument/2006/relationships/hyperlink" Target="http://www.online.colostate.edu/badges/certified-gardener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5.jpg"/><Relationship Id="rId4" Type="http://schemas.openxmlformats.org/officeDocument/2006/relationships/hyperlink" Target="https://goo.gl/etvz3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3763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ctrTitle"/>
          </p:nvPr>
        </p:nvSpPr>
        <p:spPr>
          <a:xfrm>
            <a:off x="311708" y="12779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000" b="1">
                <a:solidFill>
                  <a:srgbClr val="FFFFFF"/>
                </a:solidFill>
              </a:rPr>
              <a:t>Open Badges in Higher Education: looking to the future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subTitle" idx="1"/>
          </p:nvPr>
        </p:nvSpPr>
        <p:spPr>
          <a:xfrm>
            <a:off x="311700" y="3596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B7B7B7"/>
                </a:solidFill>
                <a:latin typeface="Roboto"/>
                <a:ea typeface="Roboto"/>
                <a:cs typeface="Roboto"/>
                <a:sym typeface="Roboto"/>
              </a:rPr>
              <a:t>Dr. Doug Belshaw, Dynamic Skillset Ltd.</a:t>
            </a:r>
          </a:p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444444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https://goo.gl/etvz30</a:t>
            </a:r>
            <a:r>
              <a:rPr lang="en" sz="2400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6" name="Shape 166" descr="A73 Banner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"/>
            <a:ext cx="9144000" cy="1696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Shape 2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Shape 234"/>
          <p:cNvPicPr preferRelativeResize="0"/>
          <p:nvPr/>
        </p:nvPicPr>
        <p:blipFill rotWithShape="1">
          <a:blip r:embed="rId3">
            <a:alphaModFix/>
          </a:blip>
          <a:srcRect l="1162" t="11207" r="1181" b="13620"/>
          <a:stretch/>
        </p:blipFill>
        <p:spPr>
          <a:xfrm>
            <a:off x="0" y="0"/>
            <a:ext cx="9144000" cy="3959082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Shape 235"/>
          <p:cNvSpPr txBox="1"/>
          <p:nvPr/>
        </p:nvSpPr>
        <p:spPr>
          <a:xfrm>
            <a:off x="6144000" y="4742400"/>
            <a:ext cx="3000000" cy="401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hlinkClick r:id="rId4"/>
              </a:rPr>
              <a:t>open.edu/openlearn</a:t>
            </a:r>
            <a:r>
              <a:rPr lang="en" sz="1800"/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Shape 240"/>
          <p:cNvPicPr preferRelativeResize="0"/>
          <p:nvPr/>
        </p:nvPicPr>
        <p:blipFill rotWithShape="1">
          <a:blip r:embed="rId3">
            <a:alphaModFix/>
          </a:blip>
          <a:srcRect l="5243" t="11331" r="5891"/>
          <a:stretch/>
        </p:blipFill>
        <p:spPr>
          <a:xfrm>
            <a:off x="0" y="0"/>
            <a:ext cx="916402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Shape 245" descr="Map_no_topics-1024x72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4613" y="0"/>
            <a:ext cx="727477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Shape 246"/>
          <p:cNvSpPr txBox="1"/>
          <p:nvPr/>
        </p:nvSpPr>
        <p:spPr>
          <a:xfrm>
            <a:off x="6144000" y="4742400"/>
            <a:ext cx="3000000" cy="401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r>
              <a:rPr lang="en" sz="1200"/>
              <a:t>CC BY-NC </a:t>
            </a:r>
            <a:r>
              <a:rPr lang="en" sz="1200" u="sng">
                <a:solidFill>
                  <a:schemeClr val="hlink"/>
                </a:solidFill>
                <a:hlinkClick r:id="rId4"/>
              </a:rPr>
              <a:t>www.allaboardhe.org</a:t>
            </a:r>
            <a:r>
              <a:rPr lang="en" sz="1200"/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Shape 251"/>
          <p:cNvPicPr preferRelativeResize="0"/>
          <p:nvPr/>
        </p:nvPicPr>
        <p:blipFill rotWithShape="1">
          <a:blip r:embed="rId3">
            <a:alphaModFix/>
          </a:blip>
          <a:srcRect l="15370" t="13624" r="12500" b="-960"/>
          <a:stretch/>
        </p:blipFill>
        <p:spPr>
          <a:xfrm>
            <a:off x="749762" y="0"/>
            <a:ext cx="7644472" cy="5206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Shape 256"/>
          <p:cNvPicPr preferRelativeResize="0"/>
          <p:nvPr/>
        </p:nvPicPr>
        <p:blipFill rotWithShape="1">
          <a:blip r:embed="rId3">
            <a:alphaModFix/>
          </a:blip>
          <a:srcRect l="14037" t="11785" r="3194" b="2310"/>
          <a:stretch/>
        </p:blipFill>
        <p:spPr>
          <a:xfrm>
            <a:off x="166837" y="0"/>
            <a:ext cx="881033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Shape 257"/>
          <p:cNvSpPr txBox="1"/>
          <p:nvPr/>
        </p:nvSpPr>
        <p:spPr>
          <a:xfrm>
            <a:off x="5915400" y="4742400"/>
            <a:ext cx="3000000" cy="401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r>
              <a:rPr lang="en" sz="1200"/>
              <a:t>CC BY-SA </a:t>
            </a:r>
            <a:r>
              <a:rPr lang="en" sz="1200" u="sng">
                <a:solidFill>
                  <a:schemeClr val="hlink"/>
                </a:solidFill>
                <a:hlinkClick r:id="rId4"/>
              </a:rPr>
              <a:t>beuthbadges.wordpress.com</a:t>
            </a:r>
            <a:r>
              <a:rPr lang="en" sz="1200"/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Shape 262"/>
          <p:cNvPicPr preferRelativeResize="0"/>
          <p:nvPr/>
        </p:nvPicPr>
        <p:blipFill rotWithShape="1">
          <a:blip r:embed="rId3">
            <a:alphaModFix/>
          </a:blip>
          <a:srcRect l="18977" t="16646" r="9111" b="2506"/>
          <a:stretch/>
        </p:blipFill>
        <p:spPr>
          <a:xfrm>
            <a:off x="504887" y="0"/>
            <a:ext cx="813421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7687"/>
        </a:solidFill>
        <a:effectLst/>
      </p:bgPr>
    </p:bg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Shape 26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9628" y="3516260"/>
            <a:ext cx="937800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Shape 268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23823" y="3516260"/>
            <a:ext cx="937800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Shape 269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839628" y="2371671"/>
            <a:ext cx="937800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Shape 270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3729112" y="2371675"/>
            <a:ext cx="937800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Shape 271">
            <a:hlinkClick r:id="rId11"/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603535" y="2364775"/>
            <a:ext cx="937800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Shape 272">
            <a:hlinkClick r:id="rId13"/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839628" y="1227079"/>
            <a:ext cx="937800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Shape 273">
            <a:hlinkClick r:id="rId15"/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2627763" y="1217591"/>
            <a:ext cx="937800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Shape 274">
            <a:hlinkClick r:id="rId17"/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2627764" y="82490"/>
            <a:ext cx="937800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Shape 275">
            <a:hlinkClick r:id="rId19"/>
          </p:cNvPr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3734400" y="82490"/>
            <a:ext cx="937800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Shape 276">
            <a:hlinkClick r:id="rId21"/>
          </p:cNvPr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4839628" y="82489"/>
            <a:ext cx="937800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Shape 277">
            <a:hlinkClick r:id="rId23"/>
          </p:cNvPr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6255876" y="82494"/>
            <a:ext cx="905999" cy="9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Shape 278">
            <a:hlinkClick r:id="rId25"/>
          </p:cNvPr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1529929" y="2348505"/>
            <a:ext cx="937800" cy="961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Shape 279">
            <a:hlinkClick r:id="rId27"/>
          </p:cNvPr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3739689" y="1227075"/>
            <a:ext cx="906000" cy="928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Shape 280">
            <a:hlinkClick r:id="rId29"/>
          </p:cNvPr>
          <p:cNvPicPr preferRelativeResize="0"/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1545795" y="1217583"/>
            <a:ext cx="906000" cy="9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Shape 281">
            <a:hlinkClick r:id="rId31"/>
          </p:cNvPr>
          <p:cNvPicPr preferRelativeResize="0"/>
          <p:nvPr/>
        </p:nvPicPr>
        <p:blipFill rotWithShape="1">
          <a:blip r:embed="rId32">
            <a:alphaModFix/>
          </a:blip>
          <a:srcRect/>
          <a:stretch/>
        </p:blipFill>
        <p:spPr>
          <a:xfrm>
            <a:off x="2643628" y="3516248"/>
            <a:ext cx="906000" cy="9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Shape 282">
            <a:hlinkClick r:id="rId31"/>
          </p:cNvPr>
          <p:cNvPicPr preferRelativeResize="0"/>
          <p:nvPr/>
        </p:nvPicPr>
        <p:blipFill rotWithShape="1">
          <a:blip r:embed="rId33">
            <a:alphaModFix/>
          </a:blip>
          <a:srcRect/>
          <a:stretch/>
        </p:blipFill>
        <p:spPr>
          <a:xfrm>
            <a:off x="1545795" y="3544485"/>
            <a:ext cx="906000" cy="9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Shape 283">
            <a:hlinkClick r:id="rId34"/>
          </p:cNvPr>
          <p:cNvPicPr preferRelativeResize="0"/>
          <p:nvPr/>
        </p:nvPicPr>
        <p:blipFill rotWithShape="1">
          <a:blip r:embed="rId35">
            <a:alphaModFix/>
          </a:blip>
          <a:srcRect/>
          <a:stretch/>
        </p:blipFill>
        <p:spPr>
          <a:xfrm>
            <a:off x="6255876" y="1217587"/>
            <a:ext cx="905999" cy="9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Shape 284">
            <a:hlinkClick r:id="rId36"/>
          </p:cNvPr>
          <p:cNvPicPr preferRelativeResize="0"/>
          <p:nvPr/>
        </p:nvPicPr>
        <p:blipFill rotWithShape="1">
          <a:blip r:embed="rId37">
            <a:alphaModFix/>
          </a:blip>
          <a:srcRect/>
          <a:stretch/>
        </p:blipFill>
        <p:spPr>
          <a:xfrm>
            <a:off x="6240010" y="2348508"/>
            <a:ext cx="937800" cy="96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Shape 285">
            <a:hlinkClick r:id="rId38"/>
          </p:cNvPr>
          <p:cNvPicPr preferRelativeResize="0"/>
          <p:nvPr/>
        </p:nvPicPr>
        <p:blipFill rotWithShape="1">
          <a:blip r:embed="rId39">
            <a:alphaModFix/>
          </a:blip>
          <a:srcRect/>
          <a:stretch/>
        </p:blipFill>
        <p:spPr>
          <a:xfrm>
            <a:off x="6240010" y="3528226"/>
            <a:ext cx="937800" cy="96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Shape 286">
            <a:hlinkClick r:id="rId40"/>
          </p:cNvPr>
          <p:cNvPicPr preferRelativeResize="0"/>
          <p:nvPr/>
        </p:nvPicPr>
        <p:blipFill rotWithShape="1">
          <a:blip r:embed="rId41">
            <a:alphaModFix/>
          </a:blip>
          <a:srcRect/>
          <a:stretch/>
        </p:blipFill>
        <p:spPr>
          <a:xfrm>
            <a:off x="7787849" y="1815440"/>
            <a:ext cx="906000" cy="9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Shape 287"/>
          <p:cNvSpPr txBox="1"/>
          <p:nvPr/>
        </p:nvSpPr>
        <p:spPr>
          <a:xfrm>
            <a:off x="4524471" y="953253"/>
            <a:ext cx="1583700" cy="2616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Digital Literacy</a:t>
            </a:r>
          </a:p>
        </p:txBody>
      </p:sp>
      <p:sp>
        <p:nvSpPr>
          <p:cNvPr id="288" name="Shape 288"/>
          <p:cNvSpPr txBox="1"/>
          <p:nvPr/>
        </p:nvSpPr>
        <p:spPr>
          <a:xfrm>
            <a:off x="27014" y="421281"/>
            <a:ext cx="1583700" cy="2616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1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COMMUNICATION</a:t>
            </a:r>
          </a:p>
        </p:txBody>
      </p:sp>
      <p:sp>
        <p:nvSpPr>
          <p:cNvPr id="289" name="Shape 289"/>
          <p:cNvSpPr txBox="1"/>
          <p:nvPr/>
        </p:nvSpPr>
        <p:spPr>
          <a:xfrm>
            <a:off x="27014" y="1553829"/>
            <a:ext cx="1583700" cy="2616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1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COLLABORATION</a:t>
            </a:r>
          </a:p>
        </p:txBody>
      </p:sp>
      <p:sp>
        <p:nvSpPr>
          <p:cNvPr id="290" name="Shape 290"/>
          <p:cNvSpPr txBox="1"/>
          <p:nvPr/>
        </p:nvSpPr>
        <p:spPr>
          <a:xfrm>
            <a:off x="27014" y="2698292"/>
            <a:ext cx="1583700" cy="2616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1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CRITICAL THINKING</a:t>
            </a:r>
          </a:p>
        </p:txBody>
      </p:sp>
      <p:sp>
        <p:nvSpPr>
          <p:cNvPr id="291" name="Shape 291"/>
          <p:cNvSpPr txBox="1"/>
          <p:nvPr/>
        </p:nvSpPr>
        <p:spPr>
          <a:xfrm>
            <a:off x="46616" y="3849773"/>
            <a:ext cx="1583700" cy="2616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1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WORK READINESS</a:t>
            </a:r>
          </a:p>
        </p:txBody>
      </p:sp>
      <p:sp>
        <p:nvSpPr>
          <p:cNvPr id="292" name="Shape 292" descr="Image result for CREATIVE COMMON LOGO"/>
          <p:cNvSpPr/>
          <p:nvPr/>
        </p:nvSpPr>
        <p:spPr>
          <a:xfrm>
            <a:off x="2603535" y="4554839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3" name="Shape 293"/>
          <p:cNvPicPr preferRelativeResize="0"/>
          <p:nvPr/>
        </p:nvPicPr>
        <p:blipFill rotWithShape="1">
          <a:blip r:embed="rId42">
            <a:alphaModFix/>
          </a:blip>
          <a:srcRect/>
          <a:stretch/>
        </p:blipFill>
        <p:spPr>
          <a:xfrm>
            <a:off x="8280871" y="4938378"/>
            <a:ext cx="848400" cy="173700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Shape 294"/>
          <p:cNvSpPr txBox="1"/>
          <p:nvPr/>
        </p:nvSpPr>
        <p:spPr>
          <a:xfrm>
            <a:off x="3386198" y="953253"/>
            <a:ext cx="1583700" cy="2616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Numeracy</a:t>
            </a:r>
          </a:p>
        </p:txBody>
      </p:sp>
      <p:sp>
        <p:nvSpPr>
          <p:cNvPr id="295" name="Shape 295"/>
          <p:cNvSpPr txBox="1"/>
          <p:nvPr/>
        </p:nvSpPr>
        <p:spPr>
          <a:xfrm>
            <a:off x="2318721" y="944275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Verbal Comms</a:t>
            </a:r>
          </a:p>
        </p:txBody>
      </p:sp>
      <p:sp>
        <p:nvSpPr>
          <p:cNvPr id="296" name="Shape 296"/>
          <p:cNvSpPr txBox="1"/>
          <p:nvPr/>
        </p:nvSpPr>
        <p:spPr>
          <a:xfrm>
            <a:off x="1190653" y="954732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Written Comms</a:t>
            </a:r>
          </a:p>
        </p:txBody>
      </p:sp>
      <p:sp>
        <p:nvSpPr>
          <p:cNvPr id="297" name="Shape 297"/>
          <p:cNvSpPr txBox="1"/>
          <p:nvPr/>
        </p:nvSpPr>
        <p:spPr>
          <a:xfrm>
            <a:off x="-8675" y="4766125"/>
            <a:ext cx="5643900" cy="3693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Helvetica Neue"/>
              <a:buNone/>
            </a:pPr>
            <a:r>
              <a:rPr lang="en" sz="18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Sussex Downs College </a:t>
            </a:r>
            <a:r>
              <a:rPr lang="en" sz="18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Employability Passport</a:t>
            </a:r>
          </a:p>
        </p:txBody>
      </p:sp>
      <p:sp>
        <p:nvSpPr>
          <p:cNvPr id="298" name="Shape 298"/>
          <p:cNvSpPr txBox="1"/>
          <p:nvPr/>
        </p:nvSpPr>
        <p:spPr>
          <a:xfrm>
            <a:off x="1168579" y="2094583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Positive Attitude</a:t>
            </a:r>
          </a:p>
        </p:txBody>
      </p:sp>
      <p:sp>
        <p:nvSpPr>
          <p:cNvPr id="299" name="Shape 299"/>
          <p:cNvSpPr txBox="1"/>
          <p:nvPr/>
        </p:nvSpPr>
        <p:spPr>
          <a:xfrm>
            <a:off x="2271398" y="2110856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Teamwork</a:t>
            </a:r>
          </a:p>
        </p:txBody>
      </p:sp>
      <p:sp>
        <p:nvSpPr>
          <p:cNvPr id="300" name="Shape 300"/>
          <p:cNvSpPr txBox="1"/>
          <p:nvPr/>
        </p:nvSpPr>
        <p:spPr>
          <a:xfrm>
            <a:off x="3380814" y="2108250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Meet Deadlines</a:t>
            </a:r>
          </a:p>
        </p:txBody>
      </p:sp>
      <p:sp>
        <p:nvSpPr>
          <p:cNvPr id="301" name="Shape 301"/>
          <p:cNvSpPr txBox="1"/>
          <p:nvPr/>
        </p:nvSpPr>
        <p:spPr>
          <a:xfrm>
            <a:off x="4497508" y="2108250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Emotional IQ</a:t>
            </a:r>
          </a:p>
        </p:txBody>
      </p:sp>
      <p:sp>
        <p:nvSpPr>
          <p:cNvPr id="302" name="Shape 302"/>
          <p:cNvSpPr txBox="1"/>
          <p:nvPr/>
        </p:nvSpPr>
        <p:spPr>
          <a:xfrm>
            <a:off x="1216971" y="3254613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Initiative</a:t>
            </a:r>
          </a:p>
        </p:txBody>
      </p:sp>
      <p:sp>
        <p:nvSpPr>
          <p:cNvPr id="303" name="Shape 303"/>
          <p:cNvSpPr txBox="1"/>
          <p:nvPr/>
        </p:nvSpPr>
        <p:spPr>
          <a:xfrm>
            <a:off x="2255269" y="3250141"/>
            <a:ext cx="1583700" cy="253799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Creative</a:t>
            </a:r>
          </a:p>
        </p:txBody>
      </p:sp>
      <p:sp>
        <p:nvSpPr>
          <p:cNvPr id="304" name="Shape 304"/>
          <p:cNvSpPr txBox="1"/>
          <p:nvPr/>
        </p:nvSpPr>
        <p:spPr>
          <a:xfrm>
            <a:off x="3395358" y="3254613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Decision Making</a:t>
            </a:r>
          </a:p>
        </p:txBody>
      </p:sp>
      <p:sp>
        <p:nvSpPr>
          <p:cNvPr id="305" name="Shape 305"/>
          <p:cNvSpPr txBox="1"/>
          <p:nvPr/>
        </p:nvSpPr>
        <p:spPr>
          <a:xfrm>
            <a:off x="4524469" y="3250141"/>
            <a:ext cx="1583700" cy="253799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Problem Solving</a:t>
            </a:r>
          </a:p>
        </p:txBody>
      </p:sp>
      <p:sp>
        <p:nvSpPr>
          <p:cNvPr id="306" name="Shape 306"/>
          <p:cNvSpPr txBox="1"/>
          <p:nvPr/>
        </p:nvSpPr>
        <p:spPr>
          <a:xfrm>
            <a:off x="1224521" y="4421182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Reliable</a:t>
            </a:r>
          </a:p>
        </p:txBody>
      </p:sp>
      <p:sp>
        <p:nvSpPr>
          <p:cNvPr id="307" name="Shape 307"/>
          <p:cNvSpPr txBox="1"/>
          <p:nvPr/>
        </p:nvSpPr>
        <p:spPr>
          <a:xfrm>
            <a:off x="2262819" y="4416710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Adaptable</a:t>
            </a:r>
          </a:p>
        </p:txBody>
      </p:sp>
      <p:sp>
        <p:nvSpPr>
          <p:cNvPr id="308" name="Shape 308"/>
          <p:cNvSpPr txBox="1"/>
          <p:nvPr/>
        </p:nvSpPr>
        <p:spPr>
          <a:xfrm>
            <a:off x="3402908" y="4421182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Professional</a:t>
            </a:r>
          </a:p>
        </p:txBody>
      </p:sp>
      <p:sp>
        <p:nvSpPr>
          <p:cNvPr id="309" name="Shape 309"/>
          <p:cNvSpPr txBox="1"/>
          <p:nvPr/>
        </p:nvSpPr>
        <p:spPr>
          <a:xfrm>
            <a:off x="4460550" y="4416710"/>
            <a:ext cx="1583700" cy="2538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Ambition</a:t>
            </a:r>
          </a:p>
        </p:txBody>
      </p:sp>
      <p:pic>
        <p:nvPicPr>
          <p:cNvPr id="310" name="Shape 310">
            <a:hlinkClick r:id="rId43"/>
          </p:cNvPr>
          <p:cNvPicPr preferRelativeResize="0"/>
          <p:nvPr/>
        </p:nvPicPr>
        <p:blipFill rotWithShape="1">
          <a:blip r:embed="rId44">
            <a:alphaModFix/>
          </a:blip>
          <a:srcRect/>
          <a:stretch/>
        </p:blipFill>
        <p:spPr>
          <a:xfrm>
            <a:off x="1552917" y="92759"/>
            <a:ext cx="908100" cy="90810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Shape 311"/>
          <p:cNvSpPr txBox="1"/>
          <p:nvPr/>
        </p:nvSpPr>
        <p:spPr>
          <a:xfrm>
            <a:off x="5916982" y="959199"/>
            <a:ext cx="1583700" cy="2616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Communication</a:t>
            </a:r>
          </a:p>
        </p:txBody>
      </p:sp>
      <p:sp>
        <p:nvSpPr>
          <p:cNvPr id="312" name="Shape 312"/>
          <p:cNvSpPr txBox="1"/>
          <p:nvPr/>
        </p:nvSpPr>
        <p:spPr>
          <a:xfrm>
            <a:off x="5924562" y="2100556"/>
            <a:ext cx="1583700" cy="2616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Collaboration</a:t>
            </a:r>
          </a:p>
        </p:txBody>
      </p:sp>
      <p:sp>
        <p:nvSpPr>
          <p:cNvPr id="313" name="Shape 313"/>
          <p:cNvSpPr txBox="1"/>
          <p:nvPr/>
        </p:nvSpPr>
        <p:spPr>
          <a:xfrm>
            <a:off x="5930946" y="3262616"/>
            <a:ext cx="1583700" cy="261599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Critical Thinking</a:t>
            </a:r>
          </a:p>
        </p:txBody>
      </p:sp>
      <p:sp>
        <p:nvSpPr>
          <p:cNvPr id="314" name="Shape 314"/>
          <p:cNvSpPr txBox="1"/>
          <p:nvPr/>
        </p:nvSpPr>
        <p:spPr>
          <a:xfrm>
            <a:off x="5916982" y="4420357"/>
            <a:ext cx="1583700" cy="2616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Work Readiness</a:t>
            </a:r>
          </a:p>
        </p:txBody>
      </p:sp>
      <p:sp>
        <p:nvSpPr>
          <p:cNvPr id="315" name="Shape 315"/>
          <p:cNvSpPr txBox="1"/>
          <p:nvPr/>
        </p:nvSpPr>
        <p:spPr>
          <a:xfrm>
            <a:off x="7425850" y="2709125"/>
            <a:ext cx="1718100" cy="415500"/>
          </a:xfrm>
          <a:prstGeom prst="rect">
            <a:avLst/>
          </a:prstGeom>
          <a:solidFill>
            <a:srgbClr val="EEEEEE">
              <a:alpha val="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SUSSEX DOWNS COLLEGE </a:t>
            </a: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EMPLOYABILITY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Roboto"/>
              <a:buNone/>
            </a:pPr>
            <a:r>
              <a:rPr lang="en" sz="105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PASSPORT</a:t>
            </a:r>
          </a:p>
        </p:txBody>
      </p:sp>
      <p:sp>
        <p:nvSpPr>
          <p:cNvPr id="316" name="Shape 316"/>
          <p:cNvSpPr txBox="1"/>
          <p:nvPr/>
        </p:nvSpPr>
        <p:spPr>
          <a:xfrm>
            <a:off x="2383150" y="1521586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17" name="Shape 317"/>
          <p:cNvSpPr txBox="1"/>
          <p:nvPr/>
        </p:nvSpPr>
        <p:spPr>
          <a:xfrm>
            <a:off x="3472867" y="1508362"/>
            <a:ext cx="319200" cy="3692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18" name="Shape 318"/>
          <p:cNvSpPr txBox="1"/>
          <p:nvPr/>
        </p:nvSpPr>
        <p:spPr>
          <a:xfrm>
            <a:off x="4584296" y="1504804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19" name="Shape 319"/>
          <p:cNvSpPr txBox="1"/>
          <p:nvPr/>
        </p:nvSpPr>
        <p:spPr>
          <a:xfrm>
            <a:off x="5845628" y="1492469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</a:p>
        </p:txBody>
      </p:sp>
      <p:sp>
        <p:nvSpPr>
          <p:cNvPr id="320" name="Shape 320"/>
          <p:cNvSpPr/>
          <p:nvPr/>
        </p:nvSpPr>
        <p:spPr>
          <a:xfrm>
            <a:off x="7219525" y="345362"/>
            <a:ext cx="420600" cy="3917100"/>
          </a:xfrm>
          <a:prstGeom prst="rightBrace">
            <a:avLst>
              <a:gd name="adj1" fmla="val 0"/>
              <a:gd name="adj2" fmla="val 50000"/>
            </a:avLst>
          </a:prstGeom>
          <a:noFill/>
          <a:ln w="254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Shape 321"/>
          <p:cNvSpPr txBox="1"/>
          <p:nvPr/>
        </p:nvSpPr>
        <p:spPr>
          <a:xfrm>
            <a:off x="2392659" y="2654506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22" name="Shape 322"/>
          <p:cNvSpPr txBox="1"/>
          <p:nvPr/>
        </p:nvSpPr>
        <p:spPr>
          <a:xfrm>
            <a:off x="3482378" y="2641283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23" name="Shape 323"/>
          <p:cNvSpPr txBox="1"/>
          <p:nvPr/>
        </p:nvSpPr>
        <p:spPr>
          <a:xfrm>
            <a:off x="4593805" y="2637724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24" name="Shape 324"/>
          <p:cNvSpPr txBox="1"/>
          <p:nvPr/>
        </p:nvSpPr>
        <p:spPr>
          <a:xfrm>
            <a:off x="5855137" y="2625389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</a:p>
        </p:txBody>
      </p:sp>
      <p:sp>
        <p:nvSpPr>
          <p:cNvPr id="325" name="Shape 325"/>
          <p:cNvSpPr txBox="1"/>
          <p:nvPr/>
        </p:nvSpPr>
        <p:spPr>
          <a:xfrm>
            <a:off x="2400534" y="3819903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26" name="Shape 326"/>
          <p:cNvSpPr txBox="1"/>
          <p:nvPr/>
        </p:nvSpPr>
        <p:spPr>
          <a:xfrm>
            <a:off x="3490253" y="3806680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27" name="Shape 327"/>
          <p:cNvSpPr txBox="1"/>
          <p:nvPr/>
        </p:nvSpPr>
        <p:spPr>
          <a:xfrm>
            <a:off x="4601680" y="3803121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28" name="Shape 328"/>
          <p:cNvSpPr txBox="1"/>
          <p:nvPr/>
        </p:nvSpPr>
        <p:spPr>
          <a:xfrm>
            <a:off x="5863012" y="3790787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</a:p>
        </p:txBody>
      </p:sp>
      <p:sp>
        <p:nvSpPr>
          <p:cNvPr id="329" name="Shape 329"/>
          <p:cNvSpPr txBox="1"/>
          <p:nvPr/>
        </p:nvSpPr>
        <p:spPr>
          <a:xfrm>
            <a:off x="2374996" y="374479"/>
            <a:ext cx="319200" cy="3692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30" name="Shape 330"/>
          <p:cNvSpPr txBox="1"/>
          <p:nvPr/>
        </p:nvSpPr>
        <p:spPr>
          <a:xfrm>
            <a:off x="3464714" y="361256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31" name="Shape 331"/>
          <p:cNvSpPr txBox="1"/>
          <p:nvPr/>
        </p:nvSpPr>
        <p:spPr>
          <a:xfrm>
            <a:off x="4576142" y="357696"/>
            <a:ext cx="3192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</a:p>
        </p:txBody>
      </p:sp>
      <p:sp>
        <p:nvSpPr>
          <p:cNvPr id="332" name="Shape 332"/>
          <p:cNvSpPr txBox="1"/>
          <p:nvPr/>
        </p:nvSpPr>
        <p:spPr>
          <a:xfrm>
            <a:off x="5837473" y="345362"/>
            <a:ext cx="319200" cy="3692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n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 txBox="1">
            <a:spLocks noGrp="1"/>
          </p:cNvSpPr>
          <p:nvPr>
            <p:ph type="title"/>
          </p:nvPr>
        </p:nvSpPr>
        <p:spPr>
          <a:xfrm>
            <a:off x="589950" y="249425"/>
            <a:ext cx="5205900" cy="435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Colorado State University</a:t>
            </a:r>
          </a:p>
        </p:txBody>
      </p:sp>
      <p:pic>
        <p:nvPicPr>
          <p:cNvPr id="338" name="Shape 3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7276" y="1018462"/>
            <a:ext cx="5456850" cy="3305299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Shape 339"/>
          <p:cNvSpPr txBox="1"/>
          <p:nvPr/>
        </p:nvSpPr>
        <p:spPr>
          <a:xfrm>
            <a:off x="1323450" y="4323754"/>
            <a:ext cx="6497100" cy="756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2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http://www.online.colostate.edu/badges/certified-gardener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Shape 3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7824" y="232824"/>
            <a:ext cx="6588349" cy="467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3763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/>
        </p:nvSpPr>
        <p:spPr>
          <a:xfrm>
            <a:off x="0" y="0"/>
            <a:ext cx="9161100" cy="2484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title" idx="4294967295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Who are you?</a:t>
            </a:r>
          </a:p>
        </p:txBody>
      </p:sp>
      <p:pic>
        <p:nvPicPr>
          <p:cNvPr id="173" name="Shape 173" descr="doug-2017.jpg"/>
          <p:cNvPicPr preferRelativeResize="0"/>
          <p:nvPr/>
        </p:nvPicPr>
        <p:blipFill rotWithShape="1">
          <a:blip r:embed="rId3">
            <a:alphaModFix/>
          </a:blip>
          <a:srcRect t="9" b="9"/>
          <a:stretch/>
        </p:blipFill>
        <p:spPr>
          <a:xfrm>
            <a:off x="3758398" y="1273962"/>
            <a:ext cx="1644300" cy="16440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4" name="Shape 174"/>
          <p:cNvSpPr txBox="1">
            <a:spLocks noGrp="1"/>
          </p:cNvSpPr>
          <p:nvPr>
            <p:ph type="body" idx="4294967295"/>
          </p:nvPr>
        </p:nvSpPr>
        <p:spPr>
          <a:xfrm>
            <a:off x="3181796" y="3009712"/>
            <a:ext cx="2797500" cy="436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Dr. Doug Belshaw</a:t>
            </a:r>
          </a:p>
        </p:txBody>
      </p:sp>
      <p:cxnSp>
        <p:nvCxnSpPr>
          <p:cNvPr id="175" name="Shape 175"/>
          <p:cNvCxnSpPr/>
          <p:nvPr/>
        </p:nvCxnSpPr>
        <p:spPr>
          <a:xfrm>
            <a:off x="4429510" y="3561937"/>
            <a:ext cx="2709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76" name="Shape 176"/>
          <p:cNvSpPr txBox="1">
            <a:spLocks noGrp="1"/>
          </p:cNvSpPr>
          <p:nvPr>
            <p:ph type="body" idx="4294967295"/>
          </p:nvPr>
        </p:nvSpPr>
        <p:spPr>
          <a:xfrm>
            <a:off x="311697" y="4251250"/>
            <a:ext cx="8520600" cy="1153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200">
                <a:latin typeface="Roboto"/>
                <a:ea typeface="Roboto"/>
                <a:cs typeface="Roboto"/>
                <a:sym typeface="Roboto"/>
              </a:rPr>
              <a:t>Teacher → Senior Leader → Jisc → Mozilla → Consultant </a:t>
            </a:r>
          </a:p>
        </p:txBody>
      </p:sp>
      <p:sp>
        <p:nvSpPr>
          <p:cNvPr id="177" name="Shape 177"/>
          <p:cNvSpPr txBox="1"/>
          <p:nvPr/>
        </p:nvSpPr>
        <p:spPr>
          <a:xfrm>
            <a:off x="3080550" y="3525575"/>
            <a:ext cx="3000000" cy="73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        @dajbelshaw</a:t>
            </a:r>
          </a:p>
        </p:txBody>
      </p:sp>
      <p:sp>
        <p:nvSpPr>
          <p:cNvPr id="178" name="Shape 178"/>
          <p:cNvSpPr txBox="1"/>
          <p:nvPr/>
        </p:nvSpPr>
        <p:spPr>
          <a:xfrm>
            <a:off x="6712025" y="4575325"/>
            <a:ext cx="1820700" cy="249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&amp; co-op co-founder</a:t>
            </a:r>
          </a:p>
        </p:txBody>
      </p:sp>
      <p:pic>
        <p:nvPicPr>
          <p:cNvPr id="179" name="Shape 1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1425" y="3592387"/>
            <a:ext cx="436200" cy="436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Shape 180"/>
          <p:cNvSpPr/>
          <p:nvPr/>
        </p:nvSpPr>
        <p:spPr>
          <a:xfrm>
            <a:off x="4142850" y="3481984"/>
            <a:ext cx="875400" cy="137700"/>
          </a:xfrm>
          <a:prstGeom prst="rect">
            <a:avLst/>
          </a:prstGeom>
          <a:solidFill>
            <a:srgbClr val="07376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Shape 3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504" y="0"/>
            <a:ext cx="8102988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Shape 354" descr="education-may-be-linea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512" y="0"/>
            <a:ext cx="8102978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ADC0"/>
        </a:solid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Shape 359" descr="learning-to-credential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512" y="0"/>
            <a:ext cx="8102978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4A57"/>
        </a:solidFill>
        <a:effectLst/>
      </p:bgPr>
    </p:bg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Shape 3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504" y="0"/>
            <a:ext cx="8102988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Shape 3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044" y="0"/>
            <a:ext cx="810191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Shape 3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504" y="0"/>
            <a:ext cx="8102988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Shape 3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5682" y="0"/>
            <a:ext cx="6132633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Shape 3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266574" cy="519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3763"/>
        </a:solidFill>
        <a:effectLst/>
      </p:bgPr>
    </p:bg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Shape 393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168400" cy="767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10 potential benefits of building a </a:t>
            </a:r>
            <a:r>
              <a:rPr lang="en" b="1" u="sng"/>
              <a:t>global</a:t>
            </a:r>
            <a:r>
              <a:rPr lang="en"/>
              <a:t> badge ecosystem for Higher Education</a:t>
            </a:r>
          </a:p>
        </p:txBody>
      </p:sp>
      <p:sp>
        <p:nvSpPr>
          <p:cNvPr id="394" name="Shape 394"/>
          <p:cNvSpPr txBox="1">
            <a:spLocks noGrp="1"/>
          </p:cNvSpPr>
          <p:nvPr>
            <p:ph type="body" idx="1"/>
          </p:nvPr>
        </p:nvSpPr>
        <p:spPr>
          <a:xfrm>
            <a:off x="319500" y="1919075"/>
            <a:ext cx="3999900" cy="27101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30200">
              <a:spcBef>
                <a:spcPts val="0"/>
              </a:spcBef>
              <a:spcAft>
                <a:spcPts val="1000"/>
              </a:spcAft>
              <a:buSzPct val="100000"/>
              <a:buAutoNum type="arabicPeriod"/>
            </a:pPr>
            <a:r>
              <a:rPr lang="en" sz="1600" b="1"/>
              <a:t>Reduced </a:t>
            </a:r>
            <a:r>
              <a:rPr lang="en" sz="1600"/>
              <a:t>costs by building on a collaboratively-defined framework</a:t>
            </a:r>
          </a:p>
          <a:p>
            <a:pPr marL="457200" lvl="0" indent="-330200">
              <a:spcBef>
                <a:spcPts val="0"/>
              </a:spcBef>
              <a:spcAft>
                <a:spcPts val="1000"/>
              </a:spcAft>
              <a:buSzPct val="100000"/>
              <a:buAutoNum type="arabicPeriod"/>
            </a:pPr>
            <a:r>
              <a:rPr lang="en" sz="1600" b="1"/>
              <a:t>Recognition </a:t>
            </a:r>
            <a:r>
              <a:rPr lang="en" sz="1600"/>
              <a:t>for students who can't continue their studies</a:t>
            </a:r>
          </a:p>
          <a:p>
            <a:pPr marL="457200" lvl="0" indent="-330200">
              <a:spcBef>
                <a:spcPts val="0"/>
              </a:spcBef>
              <a:spcAft>
                <a:spcPts val="1000"/>
              </a:spcAft>
              <a:buSzPct val="100000"/>
              <a:buAutoNum type="arabicPeriod"/>
            </a:pPr>
            <a:r>
              <a:rPr lang="en" sz="1600" b="1"/>
              <a:t>Recruitment </a:t>
            </a:r>
            <a:r>
              <a:rPr lang="en" sz="1600"/>
              <a:t>into university and on to employment</a:t>
            </a:r>
          </a:p>
          <a:p>
            <a:pPr marL="457200" lvl="0" indent="-330200">
              <a:spcBef>
                <a:spcPts val="0"/>
              </a:spcBef>
              <a:spcAft>
                <a:spcPts val="1000"/>
              </a:spcAft>
              <a:buSzPct val="100000"/>
              <a:buAutoNum type="arabicPeriod"/>
            </a:pPr>
            <a:r>
              <a:rPr lang="en" sz="1600" b="1"/>
              <a:t>Retrospective </a:t>
            </a:r>
            <a:r>
              <a:rPr lang="en" sz="1600"/>
              <a:t>badging (e.g. alumni)</a:t>
            </a:r>
          </a:p>
          <a:p>
            <a:pPr marL="457200" lvl="0" indent="-330200" rtl="0">
              <a:spcBef>
                <a:spcPts val="0"/>
              </a:spcBef>
              <a:spcAft>
                <a:spcPts val="1000"/>
              </a:spcAft>
              <a:buSzPct val="100000"/>
              <a:buAutoNum type="arabicPeriod"/>
            </a:pPr>
            <a:r>
              <a:rPr lang="en" sz="1600" b="1"/>
              <a:t>Re-aligning </a:t>
            </a:r>
            <a:r>
              <a:rPr lang="en" sz="1600"/>
              <a:t>with employer priorities</a:t>
            </a:r>
          </a:p>
        </p:txBody>
      </p:sp>
      <p:sp>
        <p:nvSpPr>
          <p:cNvPr id="395" name="Shape 395"/>
          <p:cNvSpPr txBox="1">
            <a:spLocks noGrp="1"/>
          </p:cNvSpPr>
          <p:nvPr>
            <p:ph type="body" idx="2"/>
          </p:nvPr>
        </p:nvSpPr>
        <p:spPr>
          <a:xfrm>
            <a:off x="4541850" y="1919075"/>
            <a:ext cx="4291200" cy="2710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30200">
              <a:spcBef>
                <a:spcPts val="0"/>
              </a:spcBef>
              <a:spcAft>
                <a:spcPts val="1000"/>
              </a:spcAft>
              <a:buSzPct val="100000"/>
              <a:buAutoNum type="arabicPeriod" startAt="6"/>
            </a:pPr>
            <a:r>
              <a:rPr lang="en" sz="1600" b="1"/>
              <a:t>Re-igniting </a:t>
            </a:r>
            <a:r>
              <a:rPr lang="en" sz="1600"/>
              <a:t>interest in less popular courses</a:t>
            </a:r>
          </a:p>
          <a:p>
            <a:pPr marL="457200" lvl="0" indent="-330200">
              <a:spcBef>
                <a:spcPts val="0"/>
              </a:spcBef>
              <a:spcAft>
                <a:spcPts val="1000"/>
              </a:spcAft>
              <a:buSzPct val="100000"/>
              <a:buAutoNum type="arabicPeriod" startAt="6"/>
            </a:pPr>
            <a:r>
              <a:rPr lang="en" sz="1600" b="1"/>
              <a:t>Rehabilitating </a:t>
            </a:r>
            <a:r>
              <a:rPr lang="en" sz="1600"/>
              <a:t>struggling staff/students </a:t>
            </a:r>
          </a:p>
          <a:p>
            <a:pPr marL="457200" lvl="0" indent="-330200">
              <a:spcBef>
                <a:spcPts val="0"/>
              </a:spcBef>
              <a:spcAft>
                <a:spcPts val="1000"/>
              </a:spcAft>
              <a:buSzPct val="100000"/>
              <a:buAutoNum type="arabicPeriod" startAt="6"/>
            </a:pPr>
            <a:r>
              <a:rPr lang="en" sz="1600" b="1"/>
              <a:t>Re-interpreting </a:t>
            </a:r>
            <a:r>
              <a:rPr lang="en" sz="1600"/>
              <a:t>existing courses and making interdisciplinary links</a:t>
            </a:r>
          </a:p>
          <a:p>
            <a:pPr marL="457200" lvl="0" indent="-330200">
              <a:spcBef>
                <a:spcPts val="0"/>
              </a:spcBef>
              <a:spcAft>
                <a:spcPts val="1000"/>
              </a:spcAft>
              <a:buSzPct val="100000"/>
              <a:buAutoNum type="arabicPeriod" startAt="6"/>
            </a:pPr>
            <a:r>
              <a:rPr lang="en" sz="1600" b="1"/>
              <a:t>Retention </a:t>
            </a:r>
            <a:r>
              <a:rPr lang="en" sz="1600"/>
              <a:t>of students</a:t>
            </a:r>
          </a:p>
          <a:p>
            <a:pPr marL="457200" lvl="0" indent="-330200">
              <a:spcBef>
                <a:spcPts val="0"/>
              </a:spcBef>
              <a:spcAft>
                <a:spcPts val="1000"/>
              </a:spcAft>
              <a:buSzPct val="100000"/>
              <a:buAutoNum type="arabicPeriod" startAt="6"/>
            </a:pPr>
            <a:r>
              <a:rPr lang="en" sz="1600" b="1"/>
              <a:t>Rewarding </a:t>
            </a:r>
            <a:r>
              <a:rPr lang="en" sz="1600"/>
              <a:t>staff and students who go beyond minimum expectations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Shape 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5237" y="305962"/>
            <a:ext cx="8453525" cy="4226775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Shape 186"/>
          <p:cNvSpPr txBox="1"/>
          <p:nvPr/>
        </p:nvSpPr>
        <p:spPr>
          <a:xfrm>
            <a:off x="590700" y="348050"/>
            <a:ext cx="2920800" cy="86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000" b="1">
                <a:solidFill>
                  <a:srgbClr val="3E3D39"/>
                </a:solidFill>
                <a:latin typeface="Roboto"/>
                <a:ea typeface="Roboto"/>
                <a:cs typeface="Roboto"/>
                <a:sym typeface="Roboto"/>
              </a:rPr>
              <a:t>#ACODE73</a:t>
            </a:r>
          </a:p>
        </p:txBody>
      </p:sp>
      <p:sp>
        <p:nvSpPr>
          <p:cNvPr id="187" name="Shape 187"/>
          <p:cNvSpPr txBox="1"/>
          <p:nvPr/>
        </p:nvSpPr>
        <p:spPr>
          <a:xfrm>
            <a:off x="2886275" y="4379175"/>
            <a:ext cx="5374500" cy="500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Don’t tweet at him, tweet </a:t>
            </a:r>
            <a:r>
              <a:rPr lang="en" sz="2400" b="1">
                <a:latin typeface="Roboto"/>
                <a:ea typeface="Roboto"/>
                <a:cs typeface="Roboto"/>
                <a:sym typeface="Roboto"/>
              </a:rPr>
              <a:t>@dajbelshaw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!</a:t>
            </a:r>
          </a:p>
        </p:txBody>
      </p:sp>
      <p:cxnSp>
        <p:nvCxnSpPr>
          <p:cNvPr id="188" name="Shape 188"/>
          <p:cNvCxnSpPr>
            <a:stCxn id="187" idx="1"/>
          </p:cNvCxnSpPr>
          <p:nvPr/>
        </p:nvCxnSpPr>
        <p:spPr>
          <a:xfrm rot="10800000">
            <a:off x="2519375" y="4273425"/>
            <a:ext cx="366900" cy="356100"/>
          </a:xfrm>
          <a:prstGeom prst="curvedConnector3">
            <a:avLst>
              <a:gd name="adj1" fmla="val 72056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lg" len="lg"/>
            <a:tailEnd type="stealth" w="lg" len="lg"/>
          </a:ln>
        </p:spPr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495A"/>
        </a:solidFill>
        <a:effectLst/>
      </p:bgPr>
    </p:bg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Shape 4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504" y="0"/>
            <a:ext cx="8102988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Shape 4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13" y="0"/>
            <a:ext cx="822957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Shape 4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275" y="3168274"/>
            <a:ext cx="8841449" cy="1844899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Shape 411"/>
          <p:cNvSpPr txBox="1"/>
          <p:nvPr/>
        </p:nvSpPr>
        <p:spPr>
          <a:xfrm>
            <a:off x="670509" y="503682"/>
            <a:ext cx="7803000" cy="91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2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Get in touch!</a:t>
            </a:r>
          </a:p>
        </p:txBody>
      </p:sp>
      <p:sp>
        <p:nvSpPr>
          <p:cNvPr id="412" name="Shape 412"/>
          <p:cNvSpPr txBox="1"/>
          <p:nvPr/>
        </p:nvSpPr>
        <p:spPr>
          <a:xfrm>
            <a:off x="670509" y="1293566"/>
            <a:ext cx="7803000" cy="91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Twitter: @dajbelshaw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Email: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hello@dynamicskillset.com</a:t>
            </a:r>
          </a:p>
          <a:p>
            <a:pPr lvl="0" rtl="0">
              <a:spcBef>
                <a:spcPts val="0"/>
              </a:spcBef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lvl="0">
              <a:spcBef>
                <a:spcPts val="0"/>
              </a:spcBef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Slides: </a:t>
            </a:r>
            <a:r>
              <a:rPr lang="en" sz="2400" u="sng">
                <a:solidFill>
                  <a:srgbClr val="0097A7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https://goo.gl/etvz30</a:t>
            </a:r>
            <a:r>
              <a:rPr lang="en" sz="2400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</a:p>
          <a:p>
            <a:pPr lvl="0" rtl="0">
              <a:spcBef>
                <a:spcPts val="0"/>
              </a:spcBef>
              <a:buNone/>
            </a:pP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en" sz="24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</a:br>
            <a:endParaRPr lang="en" sz="24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13" name="Shape 413" descr="doug-2017.jpg"/>
          <p:cNvPicPr preferRelativeResize="0"/>
          <p:nvPr/>
        </p:nvPicPr>
        <p:blipFill rotWithShape="1">
          <a:blip r:embed="rId5">
            <a:alphaModFix/>
          </a:blip>
          <a:srcRect t="9" b="9"/>
          <a:stretch/>
        </p:blipFill>
        <p:spPr>
          <a:xfrm>
            <a:off x="6751323" y="680062"/>
            <a:ext cx="1644300" cy="16440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Shape 1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650" y="333575"/>
            <a:ext cx="3171825" cy="36004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Shape 194"/>
          <p:cNvSpPr txBox="1"/>
          <p:nvPr/>
        </p:nvSpPr>
        <p:spPr>
          <a:xfrm>
            <a:off x="3964399" y="1195850"/>
            <a:ext cx="4794000" cy="91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2600" b="1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New to Open Badges?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26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BADGE BOOTCAMP is a free, self-paced email course to get you up to speed quickly!</a:t>
            </a:r>
          </a:p>
        </p:txBody>
      </p:sp>
      <p:sp>
        <p:nvSpPr>
          <p:cNvPr id="195" name="Shape 195"/>
          <p:cNvSpPr txBox="1"/>
          <p:nvPr/>
        </p:nvSpPr>
        <p:spPr>
          <a:xfrm>
            <a:off x="0" y="4233300"/>
            <a:ext cx="9144000" cy="910200"/>
          </a:xfrm>
          <a:prstGeom prst="rect">
            <a:avLst/>
          </a:prstGeom>
          <a:solidFill>
            <a:srgbClr val="07376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http://weareopen.coop/badgebootcamp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3763"/>
        </a:soli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Overview</a:t>
            </a:r>
          </a:p>
        </p:txBody>
      </p:sp>
      <p:sp>
        <p:nvSpPr>
          <p:cNvPr id="201" name="Shape 201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228600" rtl="0">
              <a:spcBef>
                <a:spcPts val="0"/>
              </a:spcBef>
              <a:spcAft>
                <a:spcPts val="1000"/>
              </a:spcAft>
              <a:buFont typeface="Roboto"/>
              <a:buAutoNum type="arabicPeriod"/>
            </a:pPr>
            <a:r>
              <a:rPr lang="en" b="1">
                <a:latin typeface="Roboto"/>
                <a:ea typeface="Roboto"/>
                <a:cs typeface="Roboto"/>
                <a:sym typeface="Roboto"/>
              </a:rPr>
              <a:t>Ensuring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we’re on the same page</a:t>
            </a:r>
          </a:p>
          <a:p>
            <a:pPr marL="457200" lvl="0" indent="-228600" rtl="0">
              <a:spcBef>
                <a:spcPts val="0"/>
              </a:spcBef>
              <a:spcAft>
                <a:spcPts val="1000"/>
              </a:spcAft>
              <a:buFont typeface="Roboto"/>
              <a:buAutoNum type="arabicPeriod"/>
            </a:pPr>
            <a:r>
              <a:rPr lang="en" b="1">
                <a:latin typeface="Roboto"/>
                <a:ea typeface="Roboto"/>
                <a:cs typeface="Roboto"/>
                <a:sym typeface="Roboto"/>
              </a:rPr>
              <a:t>Examples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of current practice</a:t>
            </a:r>
          </a:p>
          <a:p>
            <a:pPr marL="457200" lvl="0" indent="-228600" rtl="0">
              <a:spcBef>
                <a:spcPts val="0"/>
              </a:spcBef>
              <a:spcAft>
                <a:spcPts val="1000"/>
              </a:spcAft>
              <a:buFont typeface="Roboto"/>
              <a:buAutoNum type="arabicPeriod"/>
            </a:pPr>
            <a:r>
              <a:rPr lang="en" b="1">
                <a:latin typeface="Roboto"/>
                <a:ea typeface="Roboto"/>
                <a:cs typeface="Roboto"/>
                <a:sym typeface="Roboto"/>
              </a:rPr>
              <a:t>Enhancing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and </a:t>
            </a:r>
            <a:r>
              <a:rPr lang="en" b="1">
                <a:latin typeface="Roboto"/>
                <a:ea typeface="Roboto"/>
                <a:cs typeface="Roboto"/>
                <a:sym typeface="Roboto"/>
              </a:rPr>
              <a:t>extending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through constellations of badges</a:t>
            </a:r>
          </a:p>
          <a:p>
            <a:pPr marL="457200" lvl="0" indent="-228600" rtl="0">
              <a:spcBef>
                <a:spcPts val="0"/>
              </a:spcBef>
              <a:spcAft>
                <a:spcPts val="1000"/>
              </a:spcAft>
              <a:buFont typeface="Roboto"/>
              <a:buAutoNum type="arabicPeriod"/>
            </a:pPr>
            <a:r>
              <a:rPr lang="en" b="1">
                <a:latin typeface="Roboto"/>
                <a:ea typeface="Roboto"/>
                <a:cs typeface="Roboto"/>
                <a:sym typeface="Roboto"/>
              </a:rPr>
              <a:t>Encouragement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to get started</a:t>
            </a:r>
          </a:p>
          <a:p>
            <a:pPr marL="457200" lvl="0" indent="-228600" rtl="0">
              <a:spcBef>
                <a:spcPts val="0"/>
              </a:spcBef>
              <a:spcAft>
                <a:spcPts val="1000"/>
              </a:spcAft>
              <a:buFont typeface="Roboto"/>
              <a:buAutoNum type="arabicPeriod"/>
            </a:pPr>
            <a:r>
              <a:rPr lang="en" b="1">
                <a:latin typeface="Roboto"/>
                <a:ea typeface="Roboto"/>
                <a:cs typeface="Roboto"/>
                <a:sym typeface="Roboto"/>
              </a:rPr>
              <a:t>Ending 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(+ Q&amp;A)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1187" y="2711284"/>
            <a:ext cx="2964174" cy="950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Shape 2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17000" y="428451"/>
            <a:ext cx="5510000" cy="1471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Shape 2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18637" y="2364801"/>
            <a:ext cx="2323900" cy="164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1003500" y="4397100"/>
            <a:ext cx="7137000" cy="605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chemeClr val="lt1"/>
                </a:solidFill>
                <a:highlight>
                  <a:srgbClr val="073763"/>
                </a:highlight>
              </a:rPr>
              <a:t>Who's behind the Open Badges specification?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Shape 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Shape 2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504" y="0"/>
            <a:ext cx="8102988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4D6"/>
        </a:solid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Shape 2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</Words>
  <Application>Microsoft Office PowerPoint</Application>
  <PresentationFormat>On-screen Show (16:9)</PresentationFormat>
  <Paragraphs>87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Arial</vt:lpstr>
      <vt:lpstr>Helvetica Neue</vt:lpstr>
      <vt:lpstr>Roboto</vt:lpstr>
      <vt:lpstr>Average</vt:lpstr>
      <vt:lpstr>Oswald</vt:lpstr>
      <vt:lpstr>simple-light-2</vt:lpstr>
      <vt:lpstr>slate</vt:lpstr>
      <vt:lpstr>material</vt:lpstr>
      <vt:lpstr>Custom Theme</vt:lpstr>
      <vt:lpstr>Open Badges in Higher Education: looking to the future</vt:lpstr>
      <vt:lpstr>Who are you?</vt:lpstr>
      <vt:lpstr>PowerPoint Presentation</vt:lpstr>
      <vt:lpstr>PowerPoint Presentation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Colorado State University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10 potential benefits of building a global badge ecosystem for Higher Education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Badges in Higher Education: looking to the future</dc:title>
  <dc:creator>Kulari Lokuge</dc:creator>
  <cp:lastModifiedBy>s421887</cp:lastModifiedBy>
  <cp:revision>1</cp:revision>
  <dcterms:modified xsi:type="dcterms:W3CDTF">2017-03-07T22:06:11Z</dcterms:modified>
</cp:coreProperties>
</file>